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FCA0580E-B83D-4A7D-ABA0-ECF692CFDAD7}">
  <a:tblStyle styleId="{FCA0580E-B83D-4A7D-ABA0-ECF692CFDAD7}"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82" name="Shape 8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56" name="Shape 156"/>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89" name="Shape 89"/>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97" name="Shape 97"/>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06" name="Shape 106"/>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18" name="Shape 118"/>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US"/>
              <a:t>We generate feature matrix based on our background knowledge of the game. Features include cards composition, average elixir cost, cards type, etc. We convert this features into binary values. For examples we evaluate has or hasn’t one certain card in the battle deck. Since this is a binary class classification, the label is in binary format.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US"/>
              <a:t>We have totally about 1000 columns, each corresponding to one feature, this is too large for computation. So we use xgboost feature evaluation tools to reduce </a:t>
            </a:r>
            <a:r>
              <a:rPr lang="en-US"/>
              <a:t>dimensions. We plot the weight importance of all features and select 150 most important features. We can see from the plot, cards composition and cards type has average larger weight importance than other kinds of features.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44" name="Shape 144"/>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1" name="Shape 11"/>
        <p:cNvGrpSpPr/>
        <p:nvPr/>
      </p:nvGrpSpPr>
      <p:grpSpPr>
        <a:xfrm>
          <a:off x="0" y="0"/>
          <a:ext cx="0" cy="0"/>
          <a:chOff x="0" y="0"/>
          <a:chExt cx="0" cy="0"/>
        </a:xfrm>
      </p:grpSpPr>
      <p:sp>
        <p:nvSpPr>
          <p:cNvPr id="12" name="Shape 12"/>
          <p:cNvSpPr txBox="1"/>
          <p:nvPr>
            <p:ph type="ctrTitle"/>
          </p:nvPr>
        </p:nvSpPr>
        <p:spPr>
          <a:xfrm>
            <a:off x="685800" y="2130425"/>
            <a:ext cx="7772400" cy="1470024"/>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3" name="Shape 13"/>
          <p:cNvSpPr txBox="1"/>
          <p:nvPr>
            <p:ph idx="1" type="subTitle"/>
          </p:nvPr>
        </p:nvSpPr>
        <p:spPr>
          <a:xfrm>
            <a:off x="1371600" y="3886200"/>
            <a:ext cx="6400799" cy="1752600"/>
          </a:xfrm>
          <a:prstGeom prst="rect">
            <a:avLst/>
          </a:prstGeom>
          <a:noFill/>
          <a:ln>
            <a:noFill/>
          </a:ln>
        </p:spPr>
        <p:txBody>
          <a:bodyPr anchorCtr="0" anchor="t" bIns="91425" lIns="91425" rIns="91425" tIns="91425"/>
          <a:lstStyle>
            <a:lvl1pPr indent="0" lvl="0" marL="0" marR="0" rtl="0" algn="ctr">
              <a:spcBef>
                <a:spcPts val="640"/>
              </a:spcBef>
              <a:buClr>
                <a:srgbClr val="888888"/>
              </a:buClr>
              <a:buFont typeface="Arial"/>
              <a:buNone/>
              <a:defRPr b="0" i="0" sz="3200" u="none" cap="none" strike="noStrike">
                <a:solidFill>
                  <a:srgbClr val="888888"/>
                </a:solidFill>
                <a:latin typeface="Calibri"/>
                <a:ea typeface="Calibri"/>
                <a:cs typeface="Calibri"/>
                <a:sym typeface="Calibri"/>
              </a:defRPr>
            </a:lvl1pPr>
            <a:lvl2pPr indent="0" lvl="1" marL="457200" marR="0" rtl="0" algn="ctr">
              <a:spcBef>
                <a:spcPts val="560"/>
              </a:spcBef>
              <a:buClr>
                <a:srgbClr val="888888"/>
              </a:buClr>
              <a:buFont typeface="Arial"/>
              <a:buNone/>
              <a:defRPr b="0" i="0" sz="2800" u="none" cap="none" strike="noStrike">
                <a:solidFill>
                  <a:srgbClr val="888888"/>
                </a:solidFill>
                <a:latin typeface="Calibri"/>
                <a:ea typeface="Calibri"/>
                <a:cs typeface="Calibri"/>
                <a:sym typeface="Calibri"/>
              </a:defRPr>
            </a:lvl2pPr>
            <a:lvl3pPr indent="0" lvl="2" marL="914400" marR="0" rtl="0" algn="ctr">
              <a:spcBef>
                <a:spcPts val="480"/>
              </a:spcBef>
              <a:buClr>
                <a:srgbClr val="888888"/>
              </a:buClr>
              <a:buFont typeface="Arial"/>
              <a:buNone/>
              <a:defRPr b="0" i="0" sz="2400" u="none" cap="none" strike="noStrike">
                <a:solidFill>
                  <a:srgbClr val="888888"/>
                </a:solidFill>
                <a:latin typeface="Calibri"/>
                <a:ea typeface="Calibri"/>
                <a:cs typeface="Calibri"/>
                <a:sym typeface="Calibri"/>
              </a:defRPr>
            </a:lvl3pPr>
            <a:lvl4pPr indent="0" lvl="3" marL="13716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4pPr>
            <a:lvl5pPr indent="0" lvl="4" marL="18288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5pPr>
            <a:lvl6pPr indent="0" lvl="5" marL="22860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6pPr>
            <a:lvl7pPr indent="0" lvl="6" marL="27432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7pPr>
            <a:lvl8pPr indent="0" lvl="7" marL="32004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8pPr>
            <a:lvl9pPr indent="0" lvl="8" marL="3657600" marR="0" rtl="0" algn="ctr">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9pPr>
          </a:lstStyle>
          <a:p/>
        </p:txBody>
      </p:sp>
      <p:sp>
        <p:nvSpPr>
          <p:cNvPr id="14" name="Shape 14"/>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5" name="Shape 15"/>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6" name="Shape 16"/>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68" name="Shape 68"/>
        <p:cNvGrpSpPr/>
        <p:nvPr/>
      </p:nvGrpSpPr>
      <p:grpSpPr>
        <a:xfrm>
          <a:off x="0" y="0"/>
          <a:ext cx="0" cy="0"/>
          <a:chOff x="0" y="0"/>
          <a:chExt cx="0" cy="0"/>
        </a:xfrm>
      </p:grpSpPr>
      <p:sp>
        <p:nvSpPr>
          <p:cNvPr id="69" name="Shape 69"/>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0" name="Shape 70"/>
          <p:cNvSpPr txBox="1"/>
          <p:nvPr>
            <p:ph idx="1" type="body"/>
          </p:nvPr>
        </p:nvSpPr>
        <p:spPr>
          <a:xfrm rot="5400000">
            <a:off x="2309018" y="-251618"/>
            <a:ext cx="4525963" cy="8229600"/>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1" name="Shape 71"/>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2" name="Shape 72"/>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3" name="Shape 73"/>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74" name="Shape 74"/>
        <p:cNvGrpSpPr/>
        <p:nvPr/>
      </p:nvGrpSpPr>
      <p:grpSpPr>
        <a:xfrm>
          <a:off x="0" y="0"/>
          <a:ext cx="0" cy="0"/>
          <a:chOff x="0" y="0"/>
          <a:chExt cx="0" cy="0"/>
        </a:xfrm>
      </p:grpSpPr>
      <p:sp>
        <p:nvSpPr>
          <p:cNvPr id="75" name="Shape 75"/>
          <p:cNvSpPr txBox="1"/>
          <p:nvPr>
            <p:ph type="title"/>
          </p:nvPr>
        </p:nvSpPr>
        <p:spPr>
          <a:xfrm rot="5400000">
            <a:off x="4732337" y="2171700"/>
            <a:ext cx="5851525" cy="20574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6" name="Shape 76"/>
          <p:cNvSpPr txBox="1"/>
          <p:nvPr>
            <p:ph idx="1" type="body"/>
          </p:nvPr>
        </p:nvSpPr>
        <p:spPr>
          <a:xfrm rot="5400000">
            <a:off x="541337" y="190500"/>
            <a:ext cx="5851525" cy="6019799"/>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7" name="Shape 77"/>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79" name="Shape 79"/>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7" name="Shape 17"/>
        <p:cNvGrpSpPr/>
        <p:nvPr/>
      </p:nvGrpSpPr>
      <p:grpSpPr>
        <a:xfrm>
          <a:off x="0" y="0"/>
          <a:ext cx="0" cy="0"/>
          <a:chOff x="0" y="0"/>
          <a:chExt cx="0" cy="0"/>
        </a:xfrm>
      </p:grpSpPr>
      <p:sp>
        <p:nvSpPr>
          <p:cNvPr id="18" name="Shape 18"/>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9" name="Shape 19"/>
          <p:cNvSpPr txBox="1"/>
          <p:nvPr>
            <p:ph idx="1" type="body"/>
          </p:nvPr>
        </p:nvSpPr>
        <p:spPr>
          <a:xfrm>
            <a:off x="457200" y="1600200"/>
            <a:ext cx="8229600" cy="4525963"/>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20" name="Shape 20"/>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1" name="Shape 21"/>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2" name="Shape 22"/>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3" name="Shape 23"/>
        <p:cNvGrpSpPr/>
        <p:nvPr/>
      </p:nvGrpSpPr>
      <p:grpSpPr>
        <a:xfrm>
          <a:off x="0" y="0"/>
          <a:ext cx="0" cy="0"/>
          <a:chOff x="0" y="0"/>
          <a:chExt cx="0" cy="0"/>
        </a:xfrm>
      </p:grpSpPr>
      <p:sp>
        <p:nvSpPr>
          <p:cNvPr id="24" name="Shape 24"/>
          <p:cNvSpPr txBox="1"/>
          <p:nvPr>
            <p:ph type="title"/>
          </p:nvPr>
        </p:nvSpPr>
        <p:spPr>
          <a:xfrm>
            <a:off x="722312" y="4406900"/>
            <a:ext cx="7772400" cy="1362075"/>
          </a:xfrm>
          <a:prstGeom prst="rect">
            <a:avLst/>
          </a:prstGeom>
          <a:noFill/>
          <a:ln>
            <a:noFill/>
          </a:ln>
        </p:spPr>
        <p:txBody>
          <a:bodyPr anchorCtr="0" anchor="t" bIns="91425" lIns="91425" rIns="91425" tIns="91425"/>
          <a:lstStyle>
            <a:lvl1pPr indent="0" lvl="0" marL="0" marR="0" rtl="0" algn="l">
              <a:spcBef>
                <a:spcPts val="0"/>
              </a:spcBef>
              <a:buClr>
                <a:schemeClr val="dk1"/>
              </a:buClr>
              <a:buFont typeface="Calibri"/>
              <a:buNone/>
              <a:defRPr b="1" i="0" sz="40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5" name="Shape 25"/>
          <p:cNvSpPr txBox="1"/>
          <p:nvPr>
            <p:ph idx="1" type="body"/>
          </p:nvPr>
        </p:nvSpPr>
        <p:spPr>
          <a:xfrm>
            <a:off x="722312" y="2906713"/>
            <a:ext cx="7772400" cy="1500187"/>
          </a:xfrm>
          <a:prstGeom prst="rect">
            <a:avLst/>
          </a:prstGeom>
          <a:noFill/>
          <a:ln>
            <a:noFill/>
          </a:ln>
        </p:spPr>
        <p:txBody>
          <a:bodyPr anchorCtr="0" anchor="b" bIns="91425" lIns="91425" rIns="91425" tIns="91425"/>
          <a:lstStyle>
            <a:lvl1pPr indent="0" lvl="0" marL="0" marR="0" rtl="0" algn="l">
              <a:spcBef>
                <a:spcPts val="400"/>
              </a:spcBef>
              <a:buClr>
                <a:srgbClr val="888888"/>
              </a:buClr>
              <a:buFont typeface="Arial"/>
              <a:buNone/>
              <a:defRPr b="0" i="0" sz="2000" u="none" cap="none" strike="noStrike">
                <a:solidFill>
                  <a:srgbClr val="888888"/>
                </a:solidFill>
                <a:latin typeface="Calibri"/>
                <a:ea typeface="Calibri"/>
                <a:cs typeface="Calibri"/>
                <a:sym typeface="Calibri"/>
              </a:defRPr>
            </a:lvl1pPr>
            <a:lvl2pPr indent="0" lvl="1" marL="457200" marR="0" rtl="0" algn="l">
              <a:spcBef>
                <a:spcPts val="360"/>
              </a:spcBef>
              <a:buClr>
                <a:srgbClr val="888888"/>
              </a:buClr>
              <a:buFont typeface="Arial"/>
              <a:buNone/>
              <a:defRPr b="0" i="0" sz="1800" u="none" cap="none" strike="noStrike">
                <a:solidFill>
                  <a:srgbClr val="888888"/>
                </a:solidFill>
                <a:latin typeface="Calibri"/>
                <a:ea typeface="Calibri"/>
                <a:cs typeface="Calibri"/>
                <a:sym typeface="Calibri"/>
              </a:defRPr>
            </a:lvl2pPr>
            <a:lvl3pPr indent="0" lvl="2" marL="914400" marR="0" rtl="0" algn="l">
              <a:spcBef>
                <a:spcPts val="320"/>
              </a:spcBef>
              <a:buClr>
                <a:srgbClr val="888888"/>
              </a:buClr>
              <a:buFont typeface="Arial"/>
              <a:buNone/>
              <a:defRPr b="0" i="0" sz="1600" u="none" cap="none" strike="noStrike">
                <a:solidFill>
                  <a:srgbClr val="888888"/>
                </a:solidFill>
                <a:latin typeface="Calibri"/>
                <a:ea typeface="Calibri"/>
                <a:cs typeface="Calibri"/>
                <a:sym typeface="Calibri"/>
              </a:defRPr>
            </a:lvl3pPr>
            <a:lvl4pPr indent="0" lvl="3" marL="13716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4pPr>
            <a:lvl5pPr indent="0" lvl="4" marL="18288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5pPr>
            <a:lvl6pPr indent="0" lvl="5" marL="22860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6pPr>
            <a:lvl7pPr indent="0" lvl="6" marL="27432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7pPr>
            <a:lvl8pPr indent="0" lvl="7" marL="32004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8pPr>
            <a:lvl9pPr indent="0" lvl="8" marL="3657600" marR="0" rtl="0" algn="l">
              <a:spcBef>
                <a:spcPts val="280"/>
              </a:spcBef>
              <a:buClr>
                <a:srgbClr val="888888"/>
              </a:buClr>
              <a:buFont typeface="Arial"/>
              <a:buNone/>
              <a:defRPr b="0" i="0" sz="1400" u="none" cap="none" strike="noStrike">
                <a:solidFill>
                  <a:srgbClr val="888888"/>
                </a:solidFill>
                <a:latin typeface="Calibri"/>
                <a:ea typeface="Calibri"/>
                <a:cs typeface="Calibri"/>
                <a:sym typeface="Calibri"/>
              </a:defRPr>
            </a:lvl9pPr>
          </a:lstStyle>
          <a:p/>
        </p:txBody>
      </p:sp>
      <p:sp>
        <p:nvSpPr>
          <p:cNvPr id="26" name="Shape 26"/>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29" name="Shape 29"/>
        <p:cNvGrpSpPr/>
        <p:nvPr/>
      </p:nvGrpSpPr>
      <p:grpSpPr>
        <a:xfrm>
          <a:off x="0" y="0"/>
          <a:ext cx="0" cy="0"/>
          <a:chOff x="0" y="0"/>
          <a:chExt cx="0" cy="0"/>
        </a:xfrm>
      </p:grpSpPr>
      <p:sp>
        <p:nvSpPr>
          <p:cNvPr id="30" name="Shape 30"/>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1" name="Shape 31"/>
          <p:cNvSpPr txBox="1"/>
          <p:nvPr>
            <p:ph idx="1" type="body"/>
          </p:nvPr>
        </p:nvSpPr>
        <p:spPr>
          <a:xfrm>
            <a:off x="457200" y="1600200"/>
            <a:ext cx="4038599" cy="4525963"/>
          </a:xfrm>
          <a:prstGeom prst="rect">
            <a:avLst/>
          </a:prstGeom>
          <a:noFill/>
          <a:ln>
            <a:noFill/>
          </a:ln>
        </p:spPr>
        <p:txBody>
          <a:bodyPr anchorCtr="0" anchor="t" bIns="91425" lIns="91425" rIns="91425" tIns="91425"/>
          <a:lstStyle>
            <a:lvl1pPr indent="-165100" lvl="0" marL="34290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33350" lvl="1" marL="74295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101600" lvl="2" marL="1143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114300" lvl="3" marL="1600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114300" lvl="4" marL="20574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Shape 32"/>
          <p:cNvSpPr txBox="1"/>
          <p:nvPr>
            <p:ph idx="2" type="body"/>
          </p:nvPr>
        </p:nvSpPr>
        <p:spPr>
          <a:xfrm>
            <a:off x="4648200" y="1600200"/>
            <a:ext cx="4038599" cy="4525963"/>
          </a:xfrm>
          <a:prstGeom prst="rect">
            <a:avLst/>
          </a:prstGeom>
          <a:noFill/>
          <a:ln>
            <a:noFill/>
          </a:ln>
        </p:spPr>
        <p:txBody>
          <a:bodyPr anchorCtr="0" anchor="t" bIns="91425" lIns="91425" rIns="91425" tIns="91425"/>
          <a:lstStyle>
            <a:lvl1pPr indent="-165100" lvl="0" marL="34290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33350" lvl="1" marL="74295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101600" lvl="2" marL="1143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114300" lvl="3" marL="1600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114300" lvl="4" marL="20574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Shape 33"/>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35" name="Shape 35"/>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36" name="Shape 36"/>
        <p:cNvGrpSpPr/>
        <p:nvPr/>
      </p:nvGrpSpPr>
      <p:grpSpPr>
        <a:xfrm>
          <a:off x="0" y="0"/>
          <a:ext cx="0" cy="0"/>
          <a:chOff x="0" y="0"/>
          <a:chExt cx="0" cy="0"/>
        </a:xfrm>
      </p:grpSpPr>
      <p:sp>
        <p:nvSpPr>
          <p:cNvPr id="37" name="Shape 37"/>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8" name="Shape 38"/>
          <p:cNvSpPr txBox="1"/>
          <p:nvPr>
            <p:ph idx="1" type="body"/>
          </p:nvPr>
        </p:nvSpPr>
        <p:spPr>
          <a:xfrm>
            <a:off x="457200" y="1535112"/>
            <a:ext cx="4040187" cy="639762"/>
          </a:xfrm>
          <a:prstGeom prst="rect">
            <a:avLst/>
          </a:prstGeom>
          <a:noFill/>
          <a:ln>
            <a:noFill/>
          </a:ln>
        </p:spPr>
        <p:txBody>
          <a:bodyPr anchorCtr="0" anchor="b" bIns="91425" lIns="91425" rIns="91425" tIns="91425"/>
          <a:lstStyle>
            <a:lvl1pPr indent="0" lvl="0" marL="0" marR="0" rtl="0" algn="l">
              <a:spcBef>
                <a:spcPts val="480"/>
              </a:spcBef>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spcBef>
                <a:spcPts val="400"/>
              </a:spcBef>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39" name="Shape 39"/>
          <p:cNvSpPr txBox="1"/>
          <p:nvPr>
            <p:ph idx="2" type="body"/>
          </p:nvPr>
        </p:nvSpPr>
        <p:spPr>
          <a:xfrm>
            <a:off x="457200" y="2174875"/>
            <a:ext cx="4040187" cy="3951287"/>
          </a:xfrm>
          <a:prstGeom prst="rect">
            <a:avLst/>
          </a:prstGeom>
          <a:noFill/>
          <a:ln>
            <a:noFill/>
          </a:ln>
        </p:spPr>
        <p:txBody>
          <a:bodyPr anchorCtr="0" anchor="t" bIns="91425" lIns="91425" rIns="91425" tIns="91425"/>
          <a:lstStyle>
            <a:lvl1pPr indent="-190500" lvl="0" marL="3429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158750" lvl="1" marL="74295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114300" lvl="2" marL="1143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127000" lvl="3" marL="1600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127000" lvl="4" marL="20574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0" name="Shape 40"/>
          <p:cNvSpPr txBox="1"/>
          <p:nvPr>
            <p:ph idx="3" type="body"/>
          </p:nvPr>
        </p:nvSpPr>
        <p:spPr>
          <a:xfrm>
            <a:off x="4645025" y="1535112"/>
            <a:ext cx="4041774" cy="639762"/>
          </a:xfrm>
          <a:prstGeom prst="rect">
            <a:avLst/>
          </a:prstGeom>
          <a:noFill/>
          <a:ln>
            <a:noFill/>
          </a:ln>
        </p:spPr>
        <p:txBody>
          <a:bodyPr anchorCtr="0" anchor="b" bIns="91425" lIns="91425" rIns="91425" tIns="91425"/>
          <a:lstStyle>
            <a:lvl1pPr indent="0" lvl="0" marL="0" marR="0" rtl="0" algn="l">
              <a:spcBef>
                <a:spcPts val="480"/>
              </a:spcBef>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spcBef>
                <a:spcPts val="400"/>
              </a:spcBef>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spcBef>
                <a:spcPts val="360"/>
              </a:spcBef>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spcBef>
                <a:spcPts val="320"/>
              </a:spcBef>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41" name="Shape 41"/>
          <p:cNvSpPr txBox="1"/>
          <p:nvPr>
            <p:ph idx="4" type="body"/>
          </p:nvPr>
        </p:nvSpPr>
        <p:spPr>
          <a:xfrm>
            <a:off x="4645025" y="2174875"/>
            <a:ext cx="4041774" cy="3951287"/>
          </a:xfrm>
          <a:prstGeom prst="rect">
            <a:avLst/>
          </a:prstGeom>
          <a:noFill/>
          <a:ln>
            <a:noFill/>
          </a:ln>
        </p:spPr>
        <p:txBody>
          <a:bodyPr anchorCtr="0" anchor="t" bIns="91425" lIns="91425" rIns="91425" tIns="91425"/>
          <a:lstStyle>
            <a:lvl1pPr indent="-190500" lvl="0" marL="3429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158750" lvl="1" marL="74295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114300" lvl="2" marL="1143000" marR="0" rtl="0" algn="l">
              <a:spcBef>
                <a:spcPts val="360"/>
              </a:spcBef>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127000" lvl="3" marL="1600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127000" lvl="4" marL="20574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2" name="Shape 42"/>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4" name="Shape 44"/>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5" name="Shape 45"/>
        <p:cNvGrpSpPr/>
        <p:nvPr/>
      </p:nvGrpSpPr>
      <p:grpSpPr>
        <a:xfrm>
          <a:off x="0" y="0"/>
          <a:ext cx="0" cy="0"/>
          <a:chOff x="0" y="0"/>
          <a:chExt cx="0" cy="0"/>
        </a:xfrm>
      </p:grpSpPr>
      <p:sp>
        <p:nvSpPr>
          <p:cNvPr id="46" name="Shape 46"/>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7" name="Shape 47"/>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8" name="Shape 48"/>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9" name="Shape 49"/>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2" name="Shape 52"/>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3" name="Shape 53"/>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54" name="Shape 54"/>
        <p:cNvGrpSpPr/>
        <p:nvPr/>
      </p:nvGrpSpPr>
      <p:grpSpPr>
        <a:xfrm>
          <a:off x="0" y="0"/>
          <a:ext cx="0" cy="0"/>
          <a:chOff x="0" y="0"/>
          <a:chExt cx="0" cy="0"/>
        </a:xfrm>
      </p:grpSpPr>
      <p:sp>
        <p:nvSpPr>
          <p:cNvPr id="55" name="Shape 55"/>
          <p:cNvSpPr txBox="1"/>
          <p:nvPr>
            <p:ph type="title"/>
          </p:nvPr>
        </p:nvSpPr>
        <p:spPr>
          <a:xfrm>
            <a:off x="457200" y="273050"/>
            <a:ext cx="3008313" cy="1162049"/>
          </a:xfrm>
          <a:prstGeom prst="rect">
            <a:avLst/>
          </a:prstGeom>
          <a:noFill/>
          <a:ln>
            <a:noFill/>
          </a:ln>
        </p:spPr>
        <p:txBody>
          <a:bodyPr anchorCtr="0" anchor="b" bIns="91425" lIns="91425" rIns="91425" tIns="91425"/>
          <a:lstStyle>
            <a:lvl1pPr indent="0" lvl="0" marL="0" marR="0" rtl="0" algn="l">
              <a:spcBef>
                <a:spcPts val="0"/>
              </a:spcBef>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6" name="Shape 56"/>
          <p:cNvSpPr txBox="1"/>
          <p:nvPr>
            <p:ph idx="1" type="body"/>
          </p:nvPr>
        </p:nvSpPr>
        <p:spPr>
          <a:xfrm>
            <a:off x="3575050" y="273050"/>
            <a:ext cx="5111750" cy="5853112"/>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Shape 57"/>
          <p:cNvSpPr txBox="1"/>
          <p:nvPr>
            <p:ph idx="2" type="body"/>
          </p:nvPr>
        </p:nvSpPr>
        <p:spPr>
          <a:xfrm>
            <a:off x="457200" y="1435100"/>
            <a:ext cx="3008313" cy="4691063"/>
          </a:xfrm>
          <a:prstGeom prst="rect">
            <a:avLst/>
          </a:prstGeom>
          <a:noFill/>
          <a:ln>
            <a:noFill/>
          </a:ln>
        </p:spPr>
        <p:txBody>
          <a:bodyPr anchorCtr="0" anchor="t" bIns="91425" lIns="91425" rIns="91425" tIns="91425"/>
          <a:lstStyle>
            <a:lvl1pPr indent="0" lvl="0" marL="0" marR="0" rtl="0" algn="l">
              <a:spcBef>
                <a:spcPts val="280"/>
              </a:spcBef>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spcBef>
                <a:spcPts val="240"/>
              </a:spcBef>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58" name="Shape 58"/>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9" name="Shape 59"/>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1" name="Shape 61"/>
        <p:cNvGrpSpPr/>
        <p:nvPr/>
      </p:nvGrpSpPr>
      <p:grpSpPr>
        <a:xfrm>
          <a:off x="0" y="0"/>
          <a:ext cx="0" cy="0"/>
          <a:chOff x="0" y="0"/>
          <a:chExt cx="0" cy="0"/>
        </a:xfrm>
      </p:grpSpPr>
      <p:sp>
        <p:nvSpPr>
          <p:cNvPr id="62" name="Shape 62"/>
          <p:cNvSpPr txBox="1"/>
          <p:nvPr>
            <p:ph type="title"/>
          </p:nvPr>
        </p:nvSpPr>
        <p:spPr>
          <a:xfrm>
            <a:off x="1792288" y="4800600"/>
            <a:ext cx="5486399" cy="566737"/>
          </a:xfrm>
          <a:prstGeom prst="rect">
            <a:avLst/>
          </a:prstGeom>
          <a:noFill/>
          <a:ln>
            <a:noFill/>
          </a:ln>
        </p:spPr>
        <p:txBody>
          <a:bodyPr anchorCtr="0" anchor="b" bIns="91425" lIns="91425" rIns="91425" tIns="91425"/>
          <a:lstStyle>
            <a:lvl1pPr indent="0" lvl="0" marL="0" marR="0" rtl="0" algn="l">
              <a:spcBef>
                <a:spcPts val="0"/>
              </a:spcBef>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3" name="Shape 63"/>
          <p:cNvSpPr/>
          <p:nvPr>
            <p:ph idx="2" type="pic"/>
          </p:nvPr>
        </p:nvSpPr>
        <p:spPr>
          <a:xfrm>
            <a:off x="1792288" y="612775"/>
            <a:ext cx="5486399" cy="4114800"/>
          </a:xfrm>
          <a:prstGeom prst="rect">
            <a:avLst/>
          </a:prstGeom>
          <a:noFill/>
          <a:ln>
            <a:noFill/>
          </a:ln>
        </p:spPr>
        <p:txBody>
          <a:bodyPr anchorCtr="0" anchor="t" bIns="91425" lIns="91425" rIns="91425" tIns="91425"/>
          <a:lstStyle>
            <a:lvl1pPr indent="0" lvl="0" marL="0" marR="0" rtl="0" algn="l">
              <a:spcBef>
                <a:spcPts val="640"/>
              </a:spcBef>
              <a:buClr>
                <a:schemeClr val="dk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spcBef>
                <a:spcPts val="560"/>
              </a:spcBef>
              <a:buClr>
                <a:schemeClr val="dk1"/>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spcBef>
                <a:spcPts val="480"/>
              </a:spcBef>
              <a:buClr>
                <a:schemeClr val="dk1"/>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spcBef>
                <a:spcPts val="400"/>
              </a:spcBef>
              <a:buClr>
                <a:schemeClr val="dk1"/>
              </a:buClr>
              <a:buFont typeface="Arial"/>
              <a:buNone/>
              <a:defRPr b="0" i="0" sz="2000" u="none" cap="none" strike="noStrike">
                <a:solidFill>
                  <a:schemeClr val="dk1"/>
                </a:solidFill>
                <a:latin typeface="Calibri"/>
                <a:ea typeface="Calibri"/>
                <a:cs typeface="Calibri"/>
                <a:sym typeface="Calibri"/>
              </a:defRPr>
            </a:lvl9pPr>
          </a:lstStyle>
          <a:p/>
        </p:txBody>
      </p:sp>
      <p:sp>
        <p:nvSpPr>
          <p:cNvPr id="64" name="Shape 64"/>
          <p:cNvSpPr txBox="1"/>
          <p:nvPr>
            <p:ph idx="1" type="body"/>
          </p:nvPr>
        </p:nvSpPr>
        <p:spPr>
          <a:xfrm>
            <a:off x="1792288" y="5367337"/>
            <a:ext cx="5486399" cy="804861"/>
          </a:xfrm>
          <a:prstGeom prst="rect">
            <a:avLst/>
          </a:prstGeom>
          <a:noFill/>
          <a:ln>
            <a:noFill/>
          </a:ln>
        </p:spPr>
        <p:txBody>
          <a:bodyPr anchorCtr="0" anchor="t" bIns="91425" lIns="91425" rIns="91425" tIns="91425"/>
          <a:lstStyle>
            <a:lvl1pPr indent="0" lvl="0" marL="0" marR="0" rtl="0" algn="l">
              <a:spcBef>
                <a:spcPts val="280"/>
              </a:spcBef>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spcBef>
                <a:spcPts val="240"/>
              </a:spcBef>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spcBef>
                <a:spcPts val="200"/>
              </a:spcBef>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spcBef>
                <a:spcPts val="180"/>
              </a:spcBef>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65" name="Shape 65"/>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6" name="Shape 66"/>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sz="1200">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200">
                <a:solidFill>
                  <a:srgbClr val="888888"/>
                </a:solidFill>
                <a:latin typeface="Calibri"/>
                <a:ea typeface="Calibri"/>
                <a:cs typeface="Calibri"/>
                <a:sym typeface="Calibri"/>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spcBef>
                <a:spcPts val="0"/>
              </a:spcBef>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 name="Shape 7"/>
          <p:cNvSpPr txBox="1"/>
          <p:nvPr>
            <p:ph idx="1" type="body"/>
          </p:nvPr>
        </p:nvSpPr>
        <p:spPr>
          <a:xfrm>
            <a:off x="457200" y="1600200"/>
            <a:ext cx="8229600" cy="4525963"/>
          </a:xfrm>
          <a:prstGeom prst="rect">
            <a:avLst/>
          </a:prstGeom>
          <a:noFill/>
          <a:ln>
            <a:noFill/>
          </a:ln>
        </p:spPr>
        <p:txBody>
          <a:bodyPr anchorCtr="0" anchor="t" bIns="91425" lIns="91425" rIns="91425" tIns="91425"/>
          <a:lstStyle>
            <a:lvl1pPr indent="-139700" lvl="0" marL="342900" marR="0" rtl="0" algn="l">
              <a:spcBef>
                <a:spcPts val="640"/>
              </a:spcBef>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107950" lvl="1" marL="742950" marR="0" rtl="0" algn="l">
              <a:spcBef>
                <a:spcPts val="560"/>
              </a:spcBef>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spcBef>
                <a:spcPts val="480"/>
              </a:spcBef>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101600" lvl="3" marL="1600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101600" lvl="4" marL="20574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Shape 8"/>
          <p:cNvSpPr txBox="1"/>
          <p:nvPr>
            <p:ph idx="10" type="dt"/>
          </p:nvPr>
        </p:nvSpPr>
        <p:spPr>
          <a:xfrm>
            <a:off x="457200" y="6356350"/>
            <a:ext cx="2133599" cy="365125"/>
          </a:xfrm>
          <a:prstGeom prst="rect">
            <a:avLst/>
          </a:prstGeom>
          <a:noFill/>
          <a:ln>
            <a:noFill/>
          </a:ln>
        </p:spPr>
        <p:txBody>
          <a:bodyPr anchorCtr="0" anchor="ctr" bIns="91425" lIns="91425" rIns="91425" tIns="91425"/>
          <a:lstStyle>
            <a:lvl1pPr indent="0" lvl="0" marL="0" marR="0" rtl="0" algn="l">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9" name="Shape 9"/>
          <p:cNvSpPr txBox="1"/>
          <p:nvPr>
            <p:ph idx="11" type="ftr"/>
          </p:nvPr>
        </p:nvSpPr>
        <p:spPr>
          <a:xfrm>
            <a:off x="3124200" y="6356350"/>
            <a:ext cx="2895600" cy="365125"/>
          </a:xfrm>
          <a:prstGeom prst="rect">
            <a:avLst/>
          </a:prstGeom>
          <a:noFill/>
          <a:ln>
            <a:noFill/>
          </a:ln>
        </p:spPr>
        <p:txBody>
          <a:bodyPr anchorCtr="0" anchor="ctr" bIns="91425" lIns="91425" rIns="91425" tIns="91425"/>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10" name="Shape 10"/>
          <p:cNvSpPr txBox="1"/>
          <p:nvPr>
            <p:ph idx="12" type="sldNum"/>
          </p:nvPr>
        </p:nvSpPr>
        <p:spPr>
          <a:xfrm>
            <a:off x="6553200" y="6356350"/>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type="ctrTitle"/>
          </p:nvPr>
        </p:nvSpPr>
        <p:spPr>
          <a:xfrm>
            <a:off x="0" y="2130425"/>
            <a:ext cx="8903323" cy="1470024"/>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Avenir"/>
              <a:buNone/>
            </a:pPr>
            <a:r>
              <a:rPr b="0" i="0" lang="en-US" sz="2800" u="none" cap="none" strike="noStrike">
                <a:solidFill>
                  <a:schemeClr val="dk1"/>
                </a:solidFill>
                <a:latin typeface="Avenir"/>
                <a:ea typeface="Avenir"/>
                <a:cs typeface="Avenir"/>
                <a:sym typeface="Avenir"/>
              </a:rPr>
              <a:t>Mobile game (Clash Royale) match result prediction using   multiple machine learning algorithms</a:t>
            </a:r>
          </a:p>
        </p:txBody>
      </p:sp>
      <p:sp>
        <p:nvSpPr>
          <p:cNvPr id="85" name="Shape 85"/>
          <p:cNvSpPr txBox="1"/>
          <p:nvPr>
            <p:ph idx="1" type="subTitle"/>
          </p:nvPr>
        </p:nvSpPr>
        <p:spPr>
          <a:xfrm>
            <a:off x="1371600" y="3886200"/>
            <a:ext cx="6400799" cy="1752600"/>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Clr>
                <a:srgbClr val="888888"/>
              </a:buClr>
              <a:buSzPct val="25000"/>
              <a:buFont typeface="Arial"/>
              <a:buNone/>
            </a:pPr>
            <a:r>
              <a:rPr b="0" i="0" lang="en-US" sz="2000" u="none" cap="none" strike="noStrike">
                <a:solidFill>
                  <a:srgbClr val="888888"/>
                </a:solidFill>
                <a:latin typeface="Calibri"/>
                <a:ea typeface="Calibri"/>
                <a:cs typeface="Calibri"/>
                <a:sym typeface="Calibri"/>
              </a:rPr>
              <a:t>Zheng Li</a:t>
            </a:r>
          </a:p>
          <a:p>
            <a:pPr indent="0" lvl="0" marL="0" marR="0" rtl="0" algn="ctr">
              <a:spcBef>
                <a:spcPts val="400"/>
              </a:spcBef>
              <a:spcAft>
                <a:spcPts val="0"/>
              </a:spcAft>
              <a:buClr>
                <a:srgbClr val="888888"/>
              </a:buClr>
              <a:buSzPct val="25000"/>
              <a:buFont typeface="Arial"/>
              <a:buNone/>
            </a:pPr>
            <a:r>
              <a:rPr b="0" i="0" lang="en-US" sz="2000" u="none" cap="none" strike="noStrike">
                <a:solidFill>
                  <a:srgbClr val="888888"/>
                </a:solidFill>
                <a:latin typeface="Calibri"/>
                <a:ea typeface="Calibri"/>
                <a:cs typeface="Calibri"/>
                <a:sym typeface="Calibri"/>
              </a:rPr>
              <a:t>Yiming Wang </a:t>
            </a:r>
          </a:p>
          <a:p>
            <a:pPr indent="0" lvl="0" marL="0" marR="0" rtl="0" algn="ctr">
              <a:spcBef>
                <a:spcPts val="400"/>
              </a:spcBef>
              <a:buClr>
                <a:srgbClr val="888888"/>
              </a:buClr>
              <a:buSzPct val="25000"/>
              <a:buFont typeface="Arial"/>
              <a:buNone/>
            </a:pPr>
            <a:r>
              <a:rPr b="0" i="0" lang="en-US" sz="2000" u="none" cap="none" strike="noStrike">
                <a:solidFill>
                  <a:srgbClr val="888888"/>
                </a:solidFill>
                <a:latin typeface="Calibri"/>
                <a:ea typeface="Calibri"/>
                <a:cs typeface="Calibri"/>
                <a:sym typeface="Calibri"/>
              </a:rPr>
              <a:t>Fangwen Wu</a:t>
            </a:r>
          </a:p>
        </p:txBody>
      </p:sp>
      <p:sp>
        <p:nvSpPr>
          <p:cNvPr id="86" name="Shape 86"/>
          <p:cNvSpPr txBox="1"/>
          <p:nvPr/>
        </p:nvSpPr>
        <p:spPr>
          <a:xfrm>
            <a:off x="6448960" y="6378821"/>
            <a:ext cx="2646878"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1" lang="en-US" sz="1800" u="none" cap="none" strike="noStrike">
                <a:solidFill>
                  <a:schemeClr val="dk1"/>
                </a:solidFill>
                <a:latin typeface="Calibri"/>
                <a:ea typeface="Calibri"/>
                <a:cs typeface="Calibri"/>
                <a:sym typeface="Calibri"/>
              </a:rPr>
              <a:t>A CS 446 semester project</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lang="en-US"/>
              <a:t>Future work</a:t>
            </a:r>
          </a:p>
        </p:txBody>
      </p:sp>
      <p:sp>
        <p:nvSpPr>
          <p:cNvPr id="159" name="Shape 159"/>
          <p:cNvSpPr txBox="1"/>
          <p:nvPr>
            <p:ph idx="1" type="body"/>
          </p:nvPr>
        </p:nvSpPr>
        <p:spPr>
          <a:xfrm>
            <a:off x="457200" y="1600200"/>
            <a:ext cx="8229600" cy="4525963"/>
          </a:xfrm>
          <a:prstGeom prst="rect">
            <a:avLst/>
          </a:prstGeom>
          <a:noFill/>
          <a:ln>
            <a:noFill/>
          </a:ln>
        </p:spPr>
        <p:txBody>
          <a:bodyPr anchorCtr="0" anchor="t" bIns="45700" lIns="91425" rIns="91425" tIns="45700">
            <a:noAutofit/>
          </a:bodyPr>
          <a:lstStyle/>
          <a:p>
            <a:pPr indent="-406400" lvl="0" marL="457200" marR="0" rtl="0" algn="l">
              <a:spcBef>
                <a:spcPts val="560"/>
              </a:spcBef>
              <a:spcAft>
                <a:spcPts val="0"/>
              </a:spcAft>
              <a:buClr>
                <a:schemeClr val="dk1"/>
              </a:buClr>
              <a:buSzPct val="100000"/>
              <a:buFont typeface="Calibri"/>
            </a:pPr>
            <a:r>
              <a:rPr b="0" i="0" lang="en-US" sz="2800" u="none" cap="none" strike="noStrike">
                <a:solidFill>
                  <a:schemeClr val="dk1"/>
                </a:solidFill>
                <a:latin typeface="Calibri"/>
                <a:ea typeface="Calibri"/>
                <a:cs typeface="Calibri"/>
                <a:sym typeface="Calibri"/>
              </a:rPr>
              <a:t>Better feature extraction and selection</a:t>
            </a:r>
          </a:p>
          <a:p>
            <a:pPr indent="-406400" lvl="0" marL="457200" marR="0" rtl="0" algn="l">
              <a:spcBef>
                <a:spcPts val="560"/>
              </a:spcBef>
              <a:spcAft>
                <a:spcPts val="0"/>
              </a:spcAft>
              <a:buClr>
                <a:schemeClr val="dk1"/>
              </a:buClr>
              <a:buSzPct val="100000"/>
              <a:buFont typeface="Calibri"/>
            </a:pPr>
            <a:r>
              <a:rPr lang="en-US" sz="2800"/>
              <a:t>Extend to multi-class classification</a:t>
            </a:r>
          </a:p>
          <a:p>
            <a:pPr indent="-406400" lvl="0" marL="457200" marR="0" rtl="0" algn="l">
              <a:spcBef>
                <a:spcPts val="560"/>
              </a:spcBef>
              <a:spcAft>
                <a:spcPts val="0"/>
              </a:spcAft>
              <a:buClr>
                <a:schemeClr val="dk1"/>
              </a:buClr>
              <a:buSzPct val="100000"/>
              <a:buFont typeface="Calibri"/>
            </a:pPr>
            <a:r>
              <a:rPr lang="en-US" sz="2800"/>
              <a:t>More application extension</a:t>
            </a:r>
          </a:p>
          <a:p>
            <a:pPr indent="0" lvl="0" marL="0" marR="0" rtl="0" algn="l">
              <a:spcBef>
                <a:spcPts val="560"/>
              </a:spcBef>
              <a:spcAft>
                <a:spcPts val="0"/>
              </a:spcAft>
              <a:buNone/>
            </a:pPr>
            <a:r>
              <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Project Motivation</a:t>
            </a:r>
          </a:p>
        </p:txBody>
      </p:sp>
      <p:sp>
        <p:nvSpPr>
          <p:cNvPr id="92" name="Shape 92"/>
          <p:cNvSpPr txBox="1"/>
          <p:nvPr>
            <p:ph idx="1" type="body"/>
          </p:nvPr>
        </p:nvSpPr>
        <p:spPr>
          <a:xfrm>
            <a:off x="457200" y="1600200"/>
            <a:ext cx="8229600" cy="4525963"/>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Clash Royale</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Card-based strategy game</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Dual players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8 out of 70+ cards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Cards combination</a:t>
            </a:r>
          </a:p>
          <a:p>
            <a:pPr indent="-285750" lvl="1" marL="742950" marR="0" rtl="0" algn="l">
              <a:spcBef>
                <a:spcPts val="560"/>
              </a:spcBef>
              <a:buClr>
                <a:schemeClr val="dk1"/>
              </a:buClr>
              <a:buSzPct val="100000"/>
              <a:buFont typeface="Arial"/>
              <a:buNone/>
            </a:pPr>
            <a:r>
              <a:t/>
            </a:r>
            <a:endParaRPr b="0" i="0" sz="2800" u="none" cap="none" strike="noStrike">
              <a:solidFill>
                <a:schemeClr val="dk1"/>
              </a:solidFill>
              <a:latin typeface="Calibri"/>
              <a:ea typeface="Calibri"/>
              <a:cs typeface="Calibri"/>
              <a:sym typeface="Calibri"/>
            </a:endParaRPr>
          </a:p>
        </p:txBody>
      </p:sp>
      <p:pic>
        <p:nvPicPr>
          <p:cNvPr id="93" name="Shape 93"/>
          <p:cNvPicPr preferRelativeResize="0"/>
          <p:nvPr/>
        </p:nvPicPr>
        <p:blipFill rotWithShape="1">
          <a:blip r:embed="rId3">
            <a:alphaModFix/>
          </a:blip>
          <a:srcRect b="0" l="0" r="0" t="0"/>
          <a:stretch/>
        </p:blipFill>
        <p:spPr>
          <a:xfrm>
            <a:off x="668354" y="4423185"/>
            <a:ext cx="3209779" cy="1702977"/>
          </a:xfrm>
          <a:prstGeom prst="rect">
            <a:avLst/>
          </a:prstGeom>
          <a:noFill/>
          <a:ln>
            <a:noFill/>
          </a:ln>
        </p:spPr>
      </p:pic>
      <p:pic>
        <p:nvPicPr>
          <p:cNvPr id="94" name="Shape 94"/>
          <p:cNvPicPr preferRelativeResize="0"/>
          <p:nvPr/>
        </p:nvPicPr>
        <p:blipFill rotWithShape="1">
          <a:blip r:embed="rId4">
            <a:alphaModFix/>
          </a:blip>
          <a:srcRect b="0" l="0" r="0" t="0"/>
          <a:stretch/>
        </p:blipFill>
        <p:spPr>
          <a:xfrm>
            <a:off x="5597780" y="1713090"/>
            <a:ext cx="2855296" cy="29232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Project Motivation</a:t>
            </a:r>
          </a:p>
        </p:txBody>
      </p:sp>
      <p:sp>
        <p:nvSpPr>
          <p:cNvPr id="100" name="Shape 100"/>
          <p:cNvSpPr txBox="1"/>
          <p:nvPr>
            <p:ph idx="1" type="body"/>
          </p:nvPr>
        </p:nvSpPr>
        <p:spPr>
          <a:xfrm>
            <a:off x="457200" y="1600200"/>
            <a:ext cx="8229600" cy="4525963"/>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Clash Royale</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Card-based strategy game</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Dual players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8 out of 70+ cards</a:t>
            </a:r>
          </a:p>
          <a:p>
            <a:pPr indent="-285750" lvl="1" marL="742950" marR="0" rtl="0" algn="l">
              <a:spcBef>
                <a:spcPts val="560"/>
              </a:spcBef>
              <a:spcAft>
                <a:spcPts val="0"/>
              </a:spcAft>
              <a:buClr>
                <a:schemeClr val="dk1"/>
              </a:buClr>
              <a:buSzPct val="100000"/>
              <a:buFont typeface="Arial"/>
              <a:buChar char="–"/>
            </a:pPr>
            <a:r>
              <a:rPr b="0" i="0" lang="en-US" sz="2800" u="none" cap="none" strike="noStrike">
                <a:solidFill>
                  <a:schemeClr val="dk1"/>
                </a:solidFill>
                <a:latin typeface="Calibri"/>
                <a:ea typeface="Calibri"/>
                <a:cs typeface="Calibri"/>
                <a:sym typeface="Calibri"/>
              </a:rPr>
              <a:t>Cards combination</a:t>
            </a:r>
          </a:p>
          <a:p>
            <a:pPr indent="-285750" lvl="1" marL="742950" marR="0" rtl="0" algn="l">
              <a:spcBef>
                <a:spcPts val="560"/>
              </a:spcBef>
              <a:buClr>
                <a:schemeClr val="dk1"/>
              </a:buClr>
              <a:buSzPct val="100000"/>
              <a:buFont typeface="Arial"/>
              <a:buNone/>
            </a:pPr>
            <a:r>
              <a:t/>
            </a:r>
            <a:endParaRPr b="0" i="0" sz="2800" u="none" cap="none" strike="noStrike">
              <a:solidFill>
                <a:schemeClr val="dk1"/>
              </a:solidFill>
              <a:latin typeface="Calibri"/>
              <a:ea typeface="Calibri"/>
              <a:cs typeface="Calibri"/>
              <a:sym typeface="Calibri"/>
            </a:endParaRPr>
          </a:p>
        </p:txBody>
      </p:sp>
      <p:pic>
        <p:nvPicPr>
          <p:cNvPr id="101" name="Shape 101"/>
          <p:cNvPicPr preferRelativeResize="0"/>
          <p:nvPr/>
        </p:nvPicPr>
        <p:blipFill rotWithShape="1">
          <a:blip r:embed="rId3">
            <a:alphaModFix/>
          </a:blip>
          <a:srcRect b="0" l="0" r="0" t="0"/>
          <a:stretch/>
        </p:blipFill>
        <p:spPr>
          <a:xfrm>
            <a:off x="668354" y="4423185"/>
            <a:ext cx="3209779" cy="1702977"/>
          </a:xfrm>
          <a:prstGeom prst="rect">
            <a:avLst/>
          </a:prstGeom>
          <a:noFill/>
          <a:ln>
            <a:noFill/>
          </a:ln>
        </p:spPr>
      </p:pic>
      <p:pic>
        <p:nvPicPr>
          <p:cNvPr id="102" name="Shape 102"/>
          <p:cNvPicPr preferRelativeResize="0"/>
          <p:nvPr/>
        </p:nvPicPr>
        <p:blipFill rotWithShape="1">
          <a:blip r:embed="rId4">
            <a:alphaModFix/>
          </a:blip>
          <a:srcRect b="0" l="0" r="0" t="0"/>
          <a:stretch/>
        </p:blipFill>
        <p:spPr>
          <a:xfrm>
            <a:off x="5597780" y="1713090"/>
            <a:ext cx="2855296" cy="2923280"/>
          </a:xfrm>
          <a:prstGeom prst="rect">
            <a:avLst/>
          </a:prstGeom>
          <a:noFill/>
          <a:ln>
            <a:noFill/>
          </a:ln>
        </p:spPr>
      </p:pic>
      <p:sp>
        <p:nvSpPr>
          <p:cNvPr id="103" name="Shape 103"/>
          <p:cNvSpPr txBox="1"/>
          <p:nvPr/>
        </p:nvSpPr>
        <p:spPr>
          <a:xfrm>
            <a:off x="4008937" y="5046582"/>
            <a:ext cx="5003629" cy="954106"/>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2800">
                <a:solidFill>
                  <a:schemeClr val="dk1"/>
                </a:solidFill>
                <a:latin typeface="Arial"/>
                <a:ea typeface="Arial"/>
                <a:cs typeface="Arial"/>
                <a:sym typeface="Arial"/>
              </a:rPr>
              <a:t>Can we predict the </a:t>
            </a:r>
            <a:r>
              <a:rPr b="1" lang="en-US" sz="2800">
                <a:solidFill>
                  <a:srgbClr val="FF0000"/>
                </a:solidFill>
                <a:latin typeface="Arial"/>
                <a:ea typeface="Arial"/>
                <a:cs typeface="Arial"/>
                <a:sym typeface="Arial"/>
              </a:rPr>
              <a:t>match result </a:t>
            </a:r>
            <a:r>
              <a:rPr b="1" lang="en-US" sz="2800">
                <a:solidFill>
                  <a:schemeClr val="dk1"/>
                </a:solidFill>
                <a:latin typeface="Arial"/>
                <a:ea typeface="Arial"/>
                <a:cs typeface="Arial"/>
                <a:sym typeface="Arial"/>
              </a:rPr>
              <a:t>given two selected battle decks </a:t>
            </a:r>
            <a:r>
              <a:rPr b="1" lang="en-US" sz="2000">
                <a:solidFill>
                  <a:schemeClr val="dk1"/>
                </a:solidFill>
                <a:latin typeface="Arial"/>
                <a:ea typeface="Arial"/>
                <a:cs typeface="Arial"/>
                <a:sym typeface="Arial"/>
              </a:rPr>
              <a:t>?</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7" name="Shape 107"/>
        <p:cNvGrpSpPr/>
        <p:nvPr/>
      </p:nvGrpSpPr>
      <p:grpSpPr>
        <a:xfrm>
          <a:off x="0" y="0"/>
          <a:ext cx="0" cy="0"/>
          <a:chOff x="0" y="0"/>
          <a:chExt cx="0" cy="0"/>
        </a:xfrm>
      </p:grpSpPr>
      <p:sp>
        <p:nvSpPr>
          <p:cNvPr id="108" name="Shape 108"/>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Data Source</a:t>
            </a:r>
          </a:p>
        </p:txBody>
      </p:sp>
      <p:sp>
        <p:nvSpPr>
          <p:cNvPr id="109" name="Shape 109"/>
          <p:cNvSpPr txBox="1"/>
          <p:nvPr>
            <p:ph idx="1" type="body"/>
          </p:nvPr>
        </p:nvSpPr>
        <p:spPr>
          <a:xfrm>
            <a:off x="457200" y="1600200"/>
            <a:ext cx="8229600" cy="4525963"/>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Data from </a:t>
            </a:r>
            <a:r>
              <a:rPr b="0" i="1" lang="en-US" sz="2400" u="none" cap="none" strike="noStrike">
                <a:solidFill>
                  <a:schemeClr val="dk1"/>
                </a:solidFill>
                <a:latin typeface="Calibri"/>
                <a:ea typeface="Calibri"/>
                <a:cs typeface="Calibri"/>
                <a:sym typeface="Calibri"/>
              </a:rPr>
              <a:t>StatsRoyale</a:t>
            </a:r>
            <a:r>
              <a:rPr b="0" baseline="30000" i="1" lang="en-US" sz="2400" u="none" cap="none" strike="noStrike">
                <a:solidFill>
                  <a:schemeClr val="dk1"/>
                </a:solidFill>
                <a:latin typeface="Calibri"/>
                <a:ea typeface="Calibri"/>
                <a:cs typeface="Calibri"/>
                <a:sym typeface="Calibri"/>
              </a:rPr>
              <a:t>[1]</a:t>
            </a:r>
            <a:r>
              <a:rPr b="0" i="0" lang="en-US" sz="2400" u="none" cap="none" strike="noStrike">
                <a:solidFill>
                  <a:schemeClr val="dk1"/>
                </a:solidFill>
                <a:latin typeface="Calibri"/>
                <a:ea typeface="Calibri"/>
                <a:cs typeface="Calibri"/>
                <a:sym typeface="Calibri"/>
              </a:rPr>
              <a:t>: </a:t>
            </a:r>
          </a:p>
          <a:p>
            <a:pPr indent="-285750" lvl="1" marL="742950" marR="0" rtl="0" algn="l">
              <a:spcBef>
                <a:spcPts val="400"/>
              </a:spcBef>
              <a:buClr>
                <a:schemeClr val="dk1"/>
              </a:buClr>
              <a:buSzPct val="100000"/>
              <a:buFont typeface="Arial"/>
              <a:buChar char="–"/>
            </a:pPr>
            <a:r>
              <a:rPr b="0" i="0" lang="en-US" sz="2000" u="none" cap="none" strike="noStrike">
                <a:solidFill>
                  <a:schemeClr val="dk1"/>
                </a:solidFill>
                <a:latin typeface="Calibri"/>
                <a:ea typeface="Calibri"/>
                <a:cs typeface="Calibri"/>
                <a:sym typeface="Calibri"/>
              </a:rPr>
              <a:t>Match records from top 1000 players,real-time</a:t>
            </a:r>
          </a:p>
        </p:txBody>
      </p:sp>
      <p:sp>
        <p:nvSpPr>
          <p:cNvPr id="110" name="Shape 110"/>
          <p:cNvSpPr/>
          <p:nvPr/>
        </p:nvSpPr>
        <p:spPr>
          <a:xfrm>
            <a:off x="457200" y="6271242"/>
            <a:ext cx="2604485" cy="338554"/>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i="1" lang="en-US" sz="1600">
                <a:solidFill>
                  <a:schemeClr val="dk1"/>
                </a:solidFill>
                <a:latin typeface="Calibri"/>
                <a:ea typeface="Calibri"/>
                <a:cs typeface="Calibri"/>
                <a:sym typeface="Calibri"/>
              </a:rPr>
              <a:t>[1]: https://statsroyale.com/</a:t>
            </a:r>
          </a:p>
        </p:txBody>
      </p:sp>
      <p:pic>
        <p:nvPicPr>
          <p:cNvPr id="111" name="Shape 111"/>
          <p:cNvPicPr preferRelativeResize="0"/>
          <p:nvPr/>
        </p:nvPicPr>
        <p:blipFill rotWithShape="1">
          <a:blip r:embed="rId3">
            <a:alphaModFix/>
          </a:blip>
          <a:srcRect b="0" l="0" r="0" t="0"/>
          <a:stretch/>
        </p:blipFill>
        <p:spPr>
          <a:xfrm>
            <a:off x="457200" y="2744565"/>
            <a:ext cx="3302434" cy="2539747"/>
          </a:xfrm>
          <a:prstGeom prst="rect">
            <a:avLst/>
          </a:prstGeom>
          <a:noFill/>
          <a:ln>
            <a:noFill/>
          </a:ln>
        </p:spPr>
      </p:pic>
      <p:pic>
        <p:nvPicPr>
          <p:cNvPr id="112" name="Shape 112"/>
          <p:cNvPicPr preferRelativeResize="0"/>
          <p:nvPr/>
        </p:nvPicPr>
        <p:blipFill rotWithShape="1">
          <a:blip r:embed="rId4">
            <a:alphaModFix/>
          </a:blip>
          <a:srcRect b="0" l="0" r="0" t="0"/>
          <a:stretch/>
        </p:blipFill>
        <p:spPr>
          <a:xfrm>
            <a:off x="4250700" y="2590383"/>
            <a:ext cx="2540434" cy="1732114"/>
          </a:xfrm>
          <a:prstGeom prst="rect">
            <a:avLst/>
          </a:prstGeom>
          <a:noFill/>
          <a:ln>
            <a:noFill/>
          </a:ln>
          <a:effectLst>
            <a:outerShdw blurRad="292100" rotWithShape="0" algn="tl" dir="2700000" dist="139700">
              <a:srgbClr val="333333">
                <a:alpha val="64705"/>
              </a:srgbClr>
            </a:outerShdw>
          </a:effectLst>
        </p:spPr>
      </p:pic>
      <p:pic>
        <p:nvPicPr>
          <p:cNvPr id="113" name="Shape 113"/>
          <p:cNvPicPr preferRelativeResize="0"/>
          <p:nvPr/>
        </p:nvPicPr>
        <p:blipFill rotWithShape="1">
          <a:blip r:embed="rId5">
            <a:alphaModFix/>
          </a:blip>
          <a:srcRect b="0" l="0" r="0" t="0"/>
          <a:stretch/>
        </p:blipFill>
        <p:spPr>
          <a:xfrm>
            <a:off x="4754589" y="2973924"/>
            <a:ext cx="2550000" cy="1723242"/>
          </a:xfrm>
          <a:prstGeom prst="rect">
            <a:avLst/>
          </a:prstGeom>
          <a:noFill/>
          <a:ln>
            <a:noFill/>
          </a:ln>
          <a:effectLst>
            <a:outerShdw blurRad="292100" rotWithShape="0" algn="tl" dir="2700000" dist="139700">
              <a:srgbClr val="333333">
                <a:alpha val="64705"/>
              </a:srgbClr>
            </a:outerShdw>
          </a:effectLst>
        </p:spPr>
      </p:pic>
      <p:pic>
        <p:nvPicPr>
          <p:cNvPr id="114" name="Shape 114"/>
          <p:cNvPicPr preferRelativeResize="0"/>
          <p:nvPr/>
        </p:nvPicPr>
        <p:blipFill rotWithShape="1">
          <a:blip r:embed="rId6">
            <a:alphaModFix/>
          </a:blip>
          <a:srcRect b="0" l="0" r="0" t="0"/>
          <a:stretch/>
        </p:blipFill>
        <p:spPr>
          <a:xfrm>
            <a:off x="5236037" y="3357267"/>
            <a:ext cx="2738714" cy="1722229"/>
          </a:xfrm>
          <a:prstGeom prst="rect">
            <a:avLst/>
          </a:prstGeom>
          <a:noFill/>
          <a:ln>
            <a:noFill/>
          </a:ln>
          <a:effectLst>
            <a:outerShdw blurRad="292100" rotWithShape="0" algn="tl" dir="2700000" dist="139700">
              <a:srgbClr val="333333">
                <a:alpha val="64705"/>
              </a:srgbClr>
            </a:outerShdw>
          </a:effectLst>
        </p:spPr>
      </p:pic>
      <p:pic>
        <p:nvPicPr>
          <p:cNvPr id="115" name="Shape 115"/>
          <p:cNvPicPr preferRelativeResize="0"/>
          <p:nvPr/>
        </p:nvPicPr>
        <p:blipFill rotWithShape="1">
          <a:blip r:embed="rId7">
            <a:alphaModFix/>
          </a:blip>
          <a:srcRect b="0" l="0" r="0" t="0"/>
          <a:stretch/>
        </p:blipFill>
        <p:spPr>
          <a:xfrm>
            <a:off x="5726007" y="3813407"/>
            <a:ext cx="2644751" cy="1790292"/>
          </a:xfrm>
          <a:prstGeom prst="rect">
            <a:avLst/>
          </a:prstGeom>
          <a:noFill/>
          <a:ln>
            <a:noFill/>
          </a:ln>
          <a:effectLst>
            <a:outerShdw blurRad="292100" rotWithShape="0" algn="tl" dir="2700000" dist="139700">
              <a:srgbClr val="333333">
                <a:alpha val="64705"/>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Data Source</a:t>
            </a:r>
          </a:p>
        </p:txBody>
      </p:sp>
      <p:sp>
        <p:nvSpPr>
          <p:cNvPr id="121" name="Shape 121"/>
          <p:cNvSpPr txBox="1"/>
          <p:nvPr>
            <p:ph idx="1" type="body"/>
          </p:nvPr>
        </p:nvSpPr>
        <p:spPr>
          <a:xfrm>
            <a:off x="457200" y="1600200"/>
            <a:ext cx="8229600" cy="4525963"/>
          </a:xfrm>
          <a:prstGeom prst="rect">
            <a:avLst/>
          </a:prstGeom>
          <a:noFill/>
          <a:ln>
            <a:noFill/>
          </a:ln>
        </p:spPr>
        <p:txBody>
          <a:bodyPr anchorCtr="0" anchor="t" bIns="45700" lIns="91425" rIns="91425" tIns="45700">
            <a:noAutofit/>
          </a:bodyPr>
          <a:lstStyle/>
          <a:p>
            <a:pPr indent="-342900" lvl="0" marL="342900" marR="0" rtl="0" algn="l">
              <a:spcBef>
                <a:spcPts val="0"/>
              </a:spcBef>
              <a:spcAft>
                <a:spcPts val="0"/>
              </a:spcAft>
              <a:buClr>
                <a:schemeClr val="dk1"/>
              </a:buClr>
              <a:buSzPct val="100000"/>
              <a:buFont typeface="Arial"/>
              <a:buChar char="•"/>
            </a:pPr>
            <a:r>
              <a:rPr b="0" i="0" lang="en-US" sz="2400" u="none" cap="none" strike="noStrike">
                <a:solidFill>
                  <a:schemeClr val="dk1"/>
                </a:solidFill>
                <a:latin typeface="Calibri"/>
                <a:ea typeface="Calibri"/>
                <a:cs typeface="Calibri"/>
                <a:sym typeface="Calibri"/>
              </a:rPr>
              <a:t>Data from </a:t>
            </a:r>
            <a:r>
              <a:rPr b="0" i="1" lang="en-US" sz="2400" u="none" cap="none" strike="noStrike">
                <a:solidFill>
                  <a:schemeClr val="dk1"/>
                </a:solidFill>
                <a:latin typeface="Calibri"/>
                <a:ea typeface="Calibri"/>
                <a:cs typeface="Calibri"/>
                <a:sym typeface="Calibri"/>
              </a:rPr>
              <a:t>StatsRoyale</a:t>
            </a:r>
            <a:r>
              <a:rPr b="0" baseline="30000" i="1" lang="en-US" sz="2400" u="none" cap="none" strike="noStrike">
                <a:solidFill>
                  <a:schemeClr val="dk1"/>
                </a:solidFill>
                <a:latin typeface="Calibri"/>
                <a:ea typeface="Calibri"/>
                <a:cs typeface="Calibri"/>
                <a:sym typeface="Calibri"/>
              </a:rPr>
              <a:t>[1]</a:t>
            </a:r>
            <a:r>
              <a:rPr b="0" i="0" lang="en-US" sz="2400" u="none" cap="none" strike="noStrike">
                <a:solidFill>
                  <a:schemeClr val="dk1"/>
                </a:solidFill>
                <a:latin typeface="Calibri"/>
                <a:ea typeface="Calibri"/>
                <a:cs typeface="Calibri"/>
                <a:sym typeface="Calibri"/>
              </a:rPr>
              <a:t>: </a:t>
            </a:r>
          </a:p>
          <a:p>
            <a:pPr indent="-285750" lvl="1" marL="742950" marR="0" rtl="0" algn="l">
              <a:spcBef>
                <a:spcPts val="400"/>
              </a:spcBef>
              <a:buClr>
                <a:schemeClr val="dk1"/>
              </a:buClr>
              <a:buSzPct val="100000"/>
              <a:buFont typeface="Arial"/>
              <a:buChar char="–"/>
            </a:pPr>
            <a:r>
              <a:rPr b="0" i="0" lang="en-US" sz="2000" u="none" cap="none" strike="noStrike">
                <a:solidFill>
                  <a:schemeClr val="dk1"/>
                </a:solidFill>
                <a:latin typeface="Calibri"/>
                <a:ea typeface="Calibri"/>
                <a:cs typeface="Calibri"/>
                <a:sym typeface="Calibri"/>
              </a:rPr>
              <a:t>Match records from top 1000 players,real-time</a:t>
            </a:r>
          </a:p>
        </p:txBody>
      </p:sp>
      <p:sp>
        <p:nvSpPr>
          <p:cNvPr id="122" name="Shape 122"/>
          <p:cNvSpPr/>
          <p:nvPr/>
        </p:nvSpPr>
        <p:spPr>
          <a:xfrm>
            <a:off x="457200" y="6271242"/>
            <a:ext cx="2604485" cy="338554"/>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i="1" lang="en-US" sz="1600">
                <a:solidFill>
                  <a:schemeClr val="dk1"/>
                </a:solidFill>
                <a:latin typeface="Calibri"/>
                <a:ea typeface="Calibri"/>
                <a:cs typeface="Calibri"/>
                <a:sym typeface="Calibri"/>
              </a:rPr>
              <a:t>[1]: https://statsroyale.com/</a:t>
            </a:r>
          </a:p>
        </p:txBody>
      </p:sp>
      <p:pic>
        <p:nvPicPr>
          <p:cNvPr id="123" name="Shape 123"/>
          <p:cNvPicPr preferRelativeResize="0"/>
          <p:nvPr/>
        </p:nvPicPr>
        <p:blipFill rotWithShape="1">
          <a:blip r:embed="rId3">
            <a:alphaModFix/>
          </a:blip>
          <a:srcRect b="0" l="0" r="0" t="0"/>
          <a:stretch/>
        </p:blipFill>
        <p:spPr>
          <a:xfrm>
            <a:off x="457200" y="2744565"/>
            <a:ext cx="3302434" cy="2539747"/>
          </a:xfrm>
          <a:prstGeom prst="rect">
            <a:avLst/>
          </a:prstGeom>
          <a:noFill/>
          <a:ln>
            <a:noFill/>
          </a:ln>
        </p:spPr>
      </p:pic>
      <p:pic>
        <p:nvPicPr>
          <p:cNvPr id="124" name="Shape 124"/>
          <p:cNvPicPr preferRelativeResize="0"/>
          <p:nvPr/>
        </p:nvPicPr>
        <p:blipFill rotWithShape="1">
          <a:blip r:embed="rId4">
            <a:alphaModFix/>
          </a:blip>
          <a:srcRect b="0" l="0" r="0" t="0"/>
          <a:stretch/>
        </p:blipFill>
        <p:spPr>
          <a:xfrm>
            <a:off x="4250700" y="2590383"/>
            <a:ext cx="2540434" cy="1732114"/>
          </a:xfrm>
          <a:prstGeom prst="rect">
            <a:avLst/>
          </a:prstGeom>
          <a:noFill/>
          <a:ln>
            <a:noFill/>
          </a:ln>
          <a:effectLst>
            <a:outerShdw blurRad="292100" rotWithShape="0" algn="tl" dir="2700000" dist="139700">
              <a:srgbClr val="333333">
                <a:alpha val="64705"/>
              </a:srgbClr>
            </a:outerShdw>
          </a:effectLst>
        </p:spPr>
      </p:pic>
      <p:pic>
        <p:nvPicPr>
          <p:cNvPr id="125" name="Shape 125"/>
          <p:cNvPicPr preferRelativeResize="0"/>
          <p:nvPr/>
        </p:nvPicPr>
        <p:blipFill rotWithShape="1">
          <a:blip r:embed="rId5">
            <a:alphaModFix/>
          </a:blip>
          <a:srcRect b="0" l="0" r="0" t="0"/>
          <a:stretch/>
        </p:blipFill>
        <p:spPr>
          <a:xfrm>
            <a:off x="4754589" y="2973924"/>
            <a:ext cx="2550000" cy="1723242"/>
          </a:xfrm>
          <a:prstGeom prst="rect">
            <a:avLst/>
          </a:prstGeom>
          <a:noFill/>
          <a:ln>
            <a:noFill/>
          </a:ln>
          <a:effectLst>
            <a:outerShdw blurRad="292100" rotWithShape="0" algn="tl" dir="2700000" dist="139700">
              <a:srgbClr val="333333">
                <a:alpha val="64705"/>
              </a:srgbClr>
            </a:outerShdw>
          </a:effectLst>
        </p:spPr>
      </p:pic>
      <p:pic>
        <p:nvPicPr>
          <p:cNvPr id="126" name="Shape 126"/>
          <p:cNvPicPr preferRelativeResize="0"/>
          <p:nvPr/>
        </p:nvPicPr>
        <p:blipFill rotWithShape="1">
          <a:blip r:embed="rId6">
            <a:alphaModFix/>
          </a:blip>
          <a:srcRect b="0" l="0" r="0" t="0"/>
          <a:stretch/>
        </p:blipFill>
        <p:spPr>
          <a:xfrm>
            <a:off x="5236037" y="3357267"/>
            <a:ext cx="2738714" cy="1722229"/>
          </a:xfrm>
          <a:prstGeom prst="rect">
            <a:avLst/>
          </a:prstGeom>
          <a:noFill/>
          <a:ln>
            <a:noFill/>
          </a:ln>
          <a:effectLst>
            <a:outerShdw blurRad="292100" rotWithShape="0" algn="tl" dir="2700000" dist="139700">
              <a:srgbClr val="333333">
                <a:alpha val="64705"/>
              </a:srgbClr>
            </a:outerShdw>
          </a:effectLst>
        </p:spPr>
      </p:pic>
      <p:pic>
        <p:nvPicPr>
          <p:cNvPr id="127" name="Shape 127"/>
          <p:cNvPicPr preferRelativeResize="0"/>
          <p:nvPr/>
        </p:nvPicPr>
        <p:blipFill rotWithShape="1">
          <a:blip r:embed="rId7">
            <a:alphaModFix/>
          </a:blip>
          <a:srcRect b="0" l="0" r="0" t="0"/>
          <a:stretch/>
        </p:blipFill>
        <p:spPr>
          <a:xfrm>
            <a:off x="5726007" y="3813407"/>
            <a:ext cx="2644751" cy="1790292"/>
          </a:xfrm>
          <a:prstGeom prst="rect">
            <a:avLst/>
          </a:prstGeom>
          <a:noFill/>
          <a:ln>
            <a:noFill/>
          </a:ln>
          <a:effectLst>
            <a:outerShdw blurRad="292100" rotWithShape="0" algn="tl" dir="2700000" dist="139700">
              <a:srgbClr val="333333">
                <a:alpha val="64705"/>
              </a:srgbClr>
            </a:outerShdw>
          </a:effectLst>
        </p:spPr>
      </p:pic>
      <p:sp>
        <p:nvSpPr>
          <p:cNvPr id="128" name="Shape 128"/>
          <p:cNvSpPr txBox="1"/>
          <p:nvPr/>
        </p:nvSpPr>
        <p:spPr>
          <a:xfrm>
            <a:off x="532329" y="5541387"/>
            <a:ext cx="6454607" cy="584776"/>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1" lang="en-US" sz="3200">
                <a:solidFill>
                  <a:schemeClr val="dk1"/>
                </a:solidFill>
                <a:latin typeface="Calibri"/>
                <a:ea typeface="Calibri"/>
                <a:cs typeface="Calibri"/>
                <a:sym typeface="Calibri"/>
              </a:rPr>
              <a:t>18,000+ match records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457200" y="274637"/>
            <a:ext cx="8229600" cy="1143000"/>
          </a:xfrm>
          <a:prstGeom prst="rect">
            <a:avLst/>
          </a:prstGeom>
        </p:spPr>
        <p:txBody>
          <a:bodyPr anchorCtr="0" anchor="ctr" bIns="91425" lIns="91425" rIns="91425" tIns="91425">
            <a:noAutofit/>
          </a:bodyPr>
          <a:lstStyle/>
          <a:p>
            <a:pPr lvl="0" rtl="0">
              <a:spcBef>
                <a:spcPts val="0"/>
              </a:spcBef>
              <a:buNone/>
            </a:pPr>
            <a:r>
              <a:rPr lang="en-US"/>
              <a:t>Feature Extraction</a:t>
            </a:r>
          </a:p>
        </p:txBody>
      </p:sp>
      <p:sp>
        <p:nvSpPr>
          <p:cNvPr id="134" name="Shape 134"/>
          <p:cNvSpPr txBox="1"/>
          <p:nvPr>
            <p:ph idx="1" type="body"/>
          </p:nvPr>
        </p:nvSpPr>
        <p:spPr>
          <a:xfrm>
            <a:off x="457200" y="1600200"/>
            <a:ext cx="8229600" cy="4526100"/>
          </a:xfrm>
          <a:prstGeom prst="rect">
            <a:avLst/>
          </a:prstGeom>
        </p:spPr>
        <p:txBody>
          <a:bodyPr anchorCtr="0" anchor="t" bIns="91425" lIns="91425" rIns="91425" tIns="91425">
            <a:noAutofit/>
          </a:bodyPr>
          <a:lstStyle/>
          <a:p>
            <a:pPr indent="-381000" lvl="0" marL="457200" rtl="0">
              <a:spcBef>
                <a:spcPts val="0"/>
              </a:spcBef>
              <a:buSzPct val="100000"/>
            </a:pPr>
            <a:r>
              <a:rPr lang="en-US" sz="2400"/>
              <a:t>Binary feature matrix {1, 0} -- 1,000 columns</a:t>
            </a:r>
          </a:p>
          <a:p>
            <a:pPr indent="-381000" lvl="1" marL="914400" rtl="0">
              <a:spcBef>
                <a:spcPts val="0"/>
              </a:spcBef>
              <a:buSzPct val="100000"/>
            </a:pPr>
            <a:r>
              <a:rPr lang="en-US" sz="2400"/>
              <a:t>Cards composition (has or has not)</a:t>
            </a:r>
          </a:p>
          <a:p>
            <a:pPr indent="-381000" lvl="1" marL="914400" rtl="0">
              <a:spcBef>
                <a:spcPts val="0"/>
              </a:spcBef>
              <a:buSzPct val="100000"/>
            </a:pPr>
            <a:r>
              <a:rPr lang="en-US" sz="2400"/>
              <a:t>Average elixir cost (1,2,3,...,8)</a:t>
            </a:r>
          </a:p>
          <a:p>
            <a:pPr indent="-381000" lvl="1" marL="914400" rtl="0">
              <a:spcBef>
                <a:spcPts val="0"/>
              </a:spcBef>
              <a:buSzPct val="100000"/>
            </a:pPr>
            <a:r>
              <a:rPr lang="en-US" sz="2400"/>
              <a:t>Cards type (Troops, Buildings, Spells)</a:t>
            </a:r>
          </a:p>
          <a:p>
            <a:pPr indent="-381000" lvl="1" marL="914400" rtl="0">
              <a:spcBef>
                <a:spcPts val="0"/>
              </a:spcBef>
              <a:buSzPct val="100000"/>
            </a:pPr>
            <a:r>
              <a:rPr lang="en-US" sz="2400"/>
              <a:t>Cards rarity (Common, Rare, Epic, Legendary)</a:t>
            </a:r>
          </a:p>
          <a:p>
            <a:pPr indent="-381000" lvl="1" marL="914400" rtl="0">
              <a:spcBef>
                <a:spcPts val="0"/>
              </a:spcBef>
              <a:buSzPct val="100000"/>
            </a:pPr>
            <a:r>
              <a:rPr lang="en-US" sz="2400"/>
              <a:t>Cards frequent pattern</a:t>
            </a:r>
          </a:p>
          <a:p>
            <a:pPr indent="0" lvl="0" marL="0" rtl="0">
              <a:spcBef>
                <a:spcPts val="0"/>
              </a:spcBef>
              <a:buNone/>
            </a:pPr>
            <a:r>
              <a:t/>
            </a:r>
            <a:endParaRPr sz="2400"/>
          </a:p>
          <a:p>
            <a:pPr indent="-381000" lvl="0" marL="457200" rtl="0">
              <a:spcBef>
                <a:spcPts val="0"/>
              </a:spcBef>
              <a:buSzPct val="100000"/>
            </a:pPr>
            <a:r>
              <a:rPr lang="en-US" sz="2400"/>
              <a:t>Binary label array</a:t>
            </a:r>
          </a:p>
          <a:p>
            <a:pPr indent="-381000" lvl="1" marL="914400" rtl="0">
              <a:spcBef>
                <a:spcPts val="0"/>
              </a:spcBef>
              <a:buSzPct val="100000"/>
            </a:pPr>
            <a:r>
              <a:rPr lang="en-US" sz="2400"/>
              <a:t>Win (1)</a:t>
            </a:r>
          </a:p>
          <a:p>
            <a:pPr indent="-381000" lvl="1" marL="914400" rtl="0">
              <a:spcBef>
                <a:spcPts val="0"/>
              </a:spcBef>
              <a:buSzPct val="100000"/>
            </a:pPr>
            <a:r>
              <a:rPr lang="en-US" sz="2400"/>
              <a:t>Loss (0)</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457200" y="274637"/>
            <a:ext cx="8229600" cy="1143000"/>
          </a:xfrm>
          <a:prstGeom prst="rect">
            <a:avLst/>
          </a:prstGeom>
        </p:spPr>
        <p:txBody>
          <a:bodyPr anchorCtr="0" anchor="ctr" bIns="91425" lIns="91425" rIns="91425" tIns="91425">
            <a:noAutofit/>
          </a:bodyPr>
          <a:lstStyle/>
          <a:p>
            <a:pPr lvl="0">
              <a:spcBef>
                <a:spcPts val="0"/>
              </a:spcBef>
              <a:buNone/>
            </a:pPr>
            <a:r>
              <a:rPr lang="en-US"/>
              <a:t>Feature Selection </a:t>
            </a:r>
          </a:p>
        </p:txBody>
      </p:sp>
      <p:sp>
        <p:nvSpPr>
          <p:cNvPr id="140" name="Shape 140"/>
          <p:cNvSpPr txBox="1"/>
          <p:nvPr>
            <p:ph idx="1" type="body"/>
          </p:nvPr>
        </p:nvSpPr>
        <p:spPr>
          <a:xfrm>
            <a:off x="331600" y="1295400"/>
            <a:ext cx="8470800" cy="4526100"/>
          </a:xfrm>
          <a:prstGeom prst="rect">
            <a:avLst/>
          </a:prstGeom>
        </p:spPr>
        <p:txBody>
          <a:bodyPr anchorCtr="0" anchor="t" bIns="91425" lIns="91425" rIns="91425" tIns="91425">
            <a:noAutofit/>
          </a:bodyPr>
          <a:lstStyle/>
          <a:p>
            <a:pPr indent="-228600" lvl="0" marL="457200" rtl="0">
              <a:spcBef>
                <a:spcPts val="0"/>
              </a:spcBef>
            </a:pPr>
            <a:r>
              <a:rPr lang="en-US"/>
              <a:t>XGboost Feature Importance Evaluation</a:t>
            </a:r>
          </a:p>
          <a:p>
            <a:pPr indent="-228600" lvl="1" marL="914400" rtl="0">
              <a:spcBef>
                <a:spcPts val="0"/>
              </a:spcBef>
            </a:pPr>
            <a:r>
              <a:rPr lang="en-US"/>
              <a:t>Card composition has heaviest weight contribution</a:t>
            </a:r>
          </a:p>
          <a:p>
            <a:pPr indent="-228600" lvl="1" marL="914400">
              <a:spcBef>
                <a:spcPts val="0"/>
              </a:spcBef>
            </a:pPr>
            <a:r>
              <a:rPr lang="en-US"/>
              <a:t>Select 150 most important features</a:t>
            </a:r>
          </a:p>
        </p:txBody>
      </p:sp>
      <p:pic>
        <p:nvPicPr>
          <p:cNvPr descr="feature_importance0511.png" id="141" name="Shape 141"/>
          <p:cNvPicPr preferRelativeResize="0"/>
          <p:nvPr/>
        </p:nvPicPr>
        <p:blipFill>
          <a:blip r:embed="rId3">
            <a:alphaModFix/>
          </a:blip>
          <a:stretch>
            <a:fillRect/>
          </a:stretch>
        </p:blipFill>
        <p:spPr>
          <a:xfrm>
            <a:off x="2074150" y="2900200"/>
            <a:ext cx="4995700" cy="3746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457200" y="274637"/>
            <a:ext cx="8229600" cy="1143000"/>
          </a:xfrm>
          <a:prstGeom prst="rect">
            <a:avLst/>
          </a:prstGeom>
          <a:noFill/>
          <a:ln>
            <a:noFill/>
          </a:ln>
        </p:spPr>
        <p:txBody>
          <a:bodyPr anchorCtr="0" anchor="ctr" bIns="45700" lIns="91425" rIns="91425" tIns="45700">
            <a:noAutofit/>
          </a:bodyPr>
          <a:lstStyle/>
          <a:p>
            <a:pPr indent="0" lvl="0" marL="0" marR="0" rtl="0" algn="ctr">
              <a:spcBef>
                <a:spcPts val="0"/>
              </a:spcBef>
              <a:buClr>
                <a:schemeClr val="dk1"/>
              </a:buClr>
              <a:buSzPct val="25000"/>
              <a:buFont typeface="Calibri"/>
              <a:buNone/>
            </a:pPr>
            <a:r>
              <a:rPr b="0" i="0" lang="en-US" sz="4400" u="none" cap="none" strike="noStrike">
                <a:solidFill>
                  <a:schemeClr val="dk1"/>
                </a:solidFill>
                <a:latin typeface="Calibri"/>
                <a:ea typeface="Calibri"/>
                <a:cs typeface="Calibri"/>
                <a:sym typeface="Calibri"/>
              </a:rPr>
              <a:t>Proposed Algorithms and </a:t>
            </a:r>
            <a:r>
              <a:rPr lang="en-US"/>
              <a:t>Results</a:t>
            </a:r>
          </a:p>
        </p:txBody>
      </p:sp>
      <p:graphicFrame>
        <p:nvGraphicFramePr>
          <p:cNvPr id="147" name="Shape 147"/>
          <p:cNvGraphicFramePr/>
          <p:nvPr/>
        </p:nvGraphicFramePr>
        <p:xfrm>
          <a:off x="952500" y="1874850"/>
          <a:ext cx="3000000" cy="3000000"/>
        </p:xfrm>
        <a:graphic>
          <a:graphicData uri="http://schemas.openxmlformats.org/drawingml/2006/table">
            <a:tbl>
              <a:tblPr>
                <a:noFill/>
                <a:tableStyleId>{FCA0580E-B83D-4A7D-ABA0-ECF692CFDAD7}</a:tableStyleId>
              </a:tblPr>
              <a:tblGrid>
                <a:gridCol w="3619500"/>
                <a:gridCol w="3619500"/>
              </a:tblGrid>
              <a:tr h="381000">
                <a:tc>
                  <a:txBody>
                    <a:bodyPr>
                      <a:noAutofit/>
                    </a:bodyPr>
                    <a:lstStyle/>
                    <a:p>
                      <a:pPr lvl="0" algn="ctr">
                        <a:spcBef>
                          <a:spcPts val="0"/>
                        </a:spcBef>
                        <a:buNone/>
                      </a:pPr>
                      <a:r>
                        <a:rPr b="1" lang="en-US" sz="1800">
                          <a:latin typeface="Calibri"/>
                          <a:ea typeface="Calibri"/>
                          <a:cs typeface="Calibri"/>
                          <a:sym typeface="Calibri"/>
                        </a:rPr>
                        <a:t>Algorithm</a:t>
                      </a:r>
                    </a:p>
                  </a:txBody>
                  <a:tcPr marT="91425" marB="91425" marR="91425" marL="91425"/>
                </a:tc>
                <a:tc>
                  <a:txBody>
                    <a:bodyPr>
                      <a:noAutofit/>
                    </a:bodyPr>
                    <a:lstStyle/>
                    <a:p>
                      <a:pPr lvl="0" algn="ctr">
                        <a:spcBef>
                          <a:spcPts val="0"/>
                        </a:spcBef>
                        <a:buNone/>
                      </a:pPr>
                      <a:r>
                        <a:rPr b="1" lang="en-US" sz="1800">
                          <a:latin typeface="Calibri"/>
                          <a:ea typeface="Calibri"/>
                          <a:cs typeface="Calibri"/>
                          <a:sym typeface="Calibri"/>
                        </a:rPr>
                        <a:t>Accuracy</a:t>
                      </a:r>
                    </a:p>
                  </a:txBody>
                  <a:tcPr marT="91425" marB="91425" marR="91425" marL="91425"/>
                </a:tc>
              </a:tr>
              <a:tr h="381000">
                <a:tc>
                  <a:txBody>
                    <a:bodyPr>
                      <a:noAutofit/>
                    </a:bodyPr>
                    <a:lstStyle/>
                    <a:p>
                      <a:pPr lvl="0" rtl="0" algn="ctr">
                        <a:spcBef>
                          <a:spcPts val="0"/>
                        </a:spcBef>
                        <a:buNone/>
                      </a:pPr>
                      <a:r>
                        <a:rPr lang="en-US" sz="1800">
                          <a:solidFill>
                            <a:schemeClr val="dk1"/>
                          </a:solidFill>
                          <a:latin typeface="Calibri"/>
                          <a:ea typeface="Calibri"/>
                          <a:cs typeface="Calibri"/>
                          <a:sym typeface="Calibri"/>
                        </a:rPr>
                        <a:t>SVM</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0.6324</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Adaboost</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0.6256</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Naïve Bayes</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0.5961</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Neural Network</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0.5778</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Logistic Regression</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0.6279</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Random forests</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0.597</a:t>
                      </a:r>
                    </a:p>
                  </a:txBody>
                  <a:tcPr marT="91425" marB="91425" marR="91425" marL="91425"/>
                </a:tc>
              </a:tr>
              <a:tr h="381000">
                <a:tc>
                  <a:txBody>
                    <a:bodyPr>
                      <a:noAutofit/>
                    </a:bodyPr>
                    <a:lstStyle/>
                    <a:p>
                      <a:pPr lvl="0" rtl="0" algn="ctr">
                        <a:spcBef>
                          <a:spcPts val="480"/>
                        </a:spcBef>
                        <a:buNone/>
                      </a:pPr>
                      <a:r>
                        <a:rPr lang="en-US" sz="1800">
                          <a:solidFill>
                            <a:schemeClr val="dk1"/>
                          </a:solidFill>
                          <a:latin typeface="Calibri"/>
                          <a:ea typeface="Calibri"/>
                          <a:cs typeface="Calibri"/>
                          <a:sym typeface="Calibri"/>
                        </a:rPr>
                        <a:t>AdaBoost over Decision tree</a:t>
                      </a:r>
                    </a:p>
                  </a:txBody>
                  <a:tcPr marT="91425" marB="91425" marR="91425" marL="91425"/>
                </a:tc>
                <a:tc>
                  <a:txBody>
                    <a:bodyPr>
                      <a:noAutofit/>
                    </a:bodyPr>
                    <a:lstStyle/>
                    <a:p>
                      <a:pPr lvl="0" algn="ctr">
                        <a:spcBef>
                          <a:spcPts val="0"/>
                        </a:spcBef>
                        <a:buNone/>
                      </a:pPr>
                      <a:r>
                        <a:rPr lang="en-US" sz="1800">
                          <a:latin typeface="Calibri"/>
                          <a:ea typeface="Calibri"/>
                          <a:cs typeface="Calibri"/>
                          <a:sym typeface="Calibri"/>
                        </a:rPr>
                        <a:t>0.632</a:t>
                      </a: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sp>
        <p:nvSpPr>
          <p:cNvPr id="152" name="Shape 152"/>
          <p:cNvSpPr txBox="1"/>
          <p:nvPr>
            <p:ph type="title"/>
          </p:nvPr>
        </p:nvSpPr>
        <p:spPr>
          <a:xfrm>
            <a:off x="457200" y="274637"/>
            <a:ext cx="8229600" cy="1143000"/>
          </a:xfrm>
          <a:prstGeom prst="rect">
            <a:avLst/>
          </a:prstGeom>
        </p:spPr>
        <p:txBody>
          <a:bodyPr anchorCtr="0" anchor="ctr" bIns="91425" lIns="91425" rIns="91425" tIns="91425">
            <a:noAutofit/>
          </a:bodyPr>
          <a:lstStyle/>
          <a:p>
            <a:pPr lvl="0">
              <a:spcBef>
                <a:spcPts val="0"/>
              </a:spcBef>
              <a:buNone/>
            </a:pPr>
            <a:r>
              <a:rPr lang="en-US"/>
              <a:t>Discussion</a:t>
            </a:r>
          </a:p>
        </p:txBody>
      </p:sp>
      <p:sp>
        <p:nvSpPr>
          <p:cNvPr id="153" name="Shape 153"/>
          <p:cNvSpPr txBox="1"/>
          <p:nvPr>
            <p:ph idx="1" type="body"/>
          </p:nvPr>
        </p:nvSpPr>
        <p:spPr>
          <a:xfrm>
            <a:off x="457200" y="1600200"/>
            <a:ext cx="8229600" cy="4526100"/>
          </a:xfrm>
          <a:prstGeom prst="rect">
            <a:avLst/>
          </a:prstGeom>
        </p:spPr>
        <p:txBody>
          <a:bodyPr anchorCtr="0" anchor="t" bIns="91425" lIns="91425" rIns="91425" tIns="91425">
            <a:noAutofit/>
          </a:bodyPr>
          <a:lstStyle/>
          <a:p>
            <a:pPr lvl="0">
              <a:spcBef>
                <a:spcPts val="0"/>
              </a:spcBef>
              <a:buNone/>
            </a:pPr>
            <a:r>
              <a:rPr lang="en-US"/>
              <a:t>The 63.2% accuracy is not satisfying due to the</a:t>
            </a:r>
          </a:p>
          <a:p>
            <a:pPr lvl="0" rtl="0">
              <a:spcBef>
                <a:spcPts val="0"/>
              </a:spcBef>
              <a:buNone/>
            </a:pPr>
            <a:r>
              <a:rPr lang="en-US"/>
              <a:t>following reasons</a:t>
            </a:r>
          </a:p>
          <a:p>
            <a:pPr indent="-228600" lvl="0" marL="457200" rtl="0">
              <a:spcBef>
                <a:spcPts val="0"/>
              </a:spcBef>
            </a:pPr>
            <a:r>
              <a:rPr lang="en-US"/>
              <a:t>Item selection</a:t>
            </a:r>
          </a:p>
          <a:p>
            <a:pPr indent="-228600" lvl="0" marL="457200" rtl="0">
              <a:spcBef>
                <a:spcPts val="0"/>
              </a:spcBef>
            </a:pPr>
            <a:r>
              <a:rPr lang="en-US"/>
              <a:t>Amount of data</a:t>
            </a:r>
          </a:p>
          <a:p>
            <a:pPr indent="-228600" lvl="0" marL="457200" rtl="0">
              <a:spcBef>
                <a:spcPts val="0"/>
              </a:spcBef>
            </a:pPr>
            <a:r>
              <a:rPr lang="en-US"/>
              <a:t>Game design</a:t>
            </a:r>
          </a:p>
          <a:p>
            <a:pPr indent="-228600" lvl="0" marL="457200">
              <a:spcBef>
                <a:spcPts val="0"/>
              </a:spcBef>
            </a:pPr>
            <a:r>
              <a:rPr lang="en-US"/>
              <a:t>Other issues</a:t>
            </a: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